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52" r:id="rId7"/>
    <p:sldId id="1153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主要介绍了人越来越少看电视的原因。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94412"/>
            <a:ext cx="11485848" cy="1292446"/>
          </a:xfrm>
          <a:prstGeom prst="rect">
            <a:avLst/>
          </a:prstGeom>
        </p:spPr>
      </p:pic>
      <p:pic>
        <p:nvPicPr>
          <p:cNvPr id="5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91862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900235"/>
          </a:xfrm>
        </p:spPr>
        <p:txBody>
          <a:bodyPr/>
          <a:lstStyle/>
          <a:p>
            <a:pPr indent="612140" algn="ct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TV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Media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recent report said that China’s TV usage dropped from 70 per cent to less than 30 per cent in 2022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Also, TV sales dropped from 48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94 million in 2019 to 36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 million in 2022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why do we watch less TV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some interviews with some students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seldom watch TV mainly because of the boring advertisements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Ruiqi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Zhejiang said, “They always show up when a show or a movie is halfway through its run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my family and I hardly turn on the TV at home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4940" y="836712"/>
            <a:ext cx="4086268" cy="57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Liyan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Jiangsu believes that mobile phones or computers can easily meet our needs for watching videos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TVs often have hidden fees and complex interfaces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problems have led to situations where young people aren’t interested in them, while the elderly find them difficult to 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have a busy day, leaving us with little time to watch TV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Also, the TV shows we enjoy are different from the ones our parents like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my family, I can hardly get a chance to control the remote when they sit on the sofa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Zhang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Linhui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Guangdong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“Different from traditional TVs, which require us to be at home to watch, video websites can be seen anytime and anywhere,” 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Hexuan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Sichuan added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“Besides, their bullet-screen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function allows people to express their opinions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experience is a pleasure that traditional TV watching cannot provide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3836767"/>
              </p:ext>
            </p:extLst>
          </p:nvPr>
        </p:nvGraphicFramePr>
        <p:xfrm>
          <a:off x="496390" y="990992"/>
          <a:ext cx="11197634" cy="1576515"/>
        </p:xfrm>
        <a:graphic>
          <a:graphicData uri="http://schemas.openxmlformats.org/drawingml/2006/table">
            <a:tbl>
              <a:tblPr firstRow="1" firstCol="1" bandRow="1"/>
              <a:tblGrid>
                <a:gridCol w="11197634">
                  <a:extLst>
                    <a:ext uri="{9D8B030D-6E8A-4147-A177-3AD203B41FA5}">
                      <a16:colId xmlns:a16="http://schemas.microsoft.com/office/drawing/2014/main" val="2100243770"/>
                    </a:ext>
                  </a:extLst>
                </a:gridCol>
              </a:tblGrid>
              <a:tr h="3771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Title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TV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Media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859717"/>
                  </a:ext>
                </a:extLst>
              </a:tr>
              <a:tr h="75432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fewer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watching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TV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TV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sales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            </a:t>
                      </a:r>
                      <a:r>
                        <a:rPr lang="en-US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before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7200361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10490226" y="1613208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smaller</a:t>
            </a:r>
            <a:r>
              <a:rPr lang="zh-CN" altLang="zh-CN" sz="24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65879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“TV sales dropped from 48.94 million in 2019 to 36.34 million in 2022”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电视销量下降了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即数量比之前少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用比较级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609576"/>
              </p:ext>
            </p:extLst>
          </p:nvPr>
        </p:nvGraphicFramePr>
        <p:xfrm>
          <a:off x="496390" y="922353"/>
          <a:ext cx="11197634" cy="1758824"/>
        </p:xfrm>
        <a:graphic>
          <a:graphicData uri="http://schemas.openxmlformats.org/drawingml/2006/table">
            <a:tbl>
              <a:tblPr firstRow="1" firstCol="1" bandRow="1"/>
              <a:tblGrid>
                <a:gridCol w="2430464">
                  <a:extLst>
                    <a:ext uri="{9D8B030D-6E8A-4147-A177-3AD203B41FA5}">
                      <a16:colId xmlns:a16="http://schemas.microsoft.com/office/drawing/2014/main" val="2100243770"/>
                    </a:ext>
                  </a:extLst>
                </a:gridCol>
                <a:gridCol w="8767170">
                  <a:extLst>
                    <a:ext uri="{9D8B030D-6E8A-4147-A177-3AD203B41FA5}">
                      <a16:colId xmlns:a16="http://schemas.microsoft.com/office/drawing/2014/main" val="169168348"/>
                    </a:ext>
                  </a:extLst>
                </a:gridCol>
              </a:tblGrid>
              <a:tr h="11764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Title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TV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Media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59717"/>
                  </a:ext>
                </a:extLst>
              </a:tr>
              <a:tr h="80483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     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</a:t>
                      </a:r>
                      <a:r>
                        <a:rPr lang="en-US" altLang="zh-CN" sz="20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advertisements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             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halfway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bored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problems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hidden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complex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interfaces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reduce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interest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Different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viewing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habits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         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TV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viewers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TVs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require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watch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bullet-screen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function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1665303"/>
                  </a:ext>
                </a:extLst>
              </a:tr>
            </a:tbl>
          </a:graphicData>
        </a:graphic>
      </p:graphicFrame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780928"/>
            <a:ext cx="11485848" cy="1200329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seldom watch TV mainly because of the boring advertisements...”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本部分介绍了人们越来越少看电视的原因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reason/cause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原因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此处用名词复数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首字母大写。故填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Reasons/Causes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933056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always show up when a show or a movie is halfway through its run.”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广告总是在节目或电影进行到一半时出现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appear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出现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句子用一般现在时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advertisements”,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谓语动词用原形。故填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508518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“...These problems have led to situations where young people aren’t interested in them.”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不同的习惯会导致年轻人对看电视不感兴趣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lead to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导致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后加动词原形。故</a:t>
            </a:r>
            <a:endParaRPr lang="en-US" altLang="zh-CN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6614" y="1783322"/>
            <a:ext cx="2180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Reasons/Causes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618946" y="1173722"/>
            <a:ext cx="12121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appear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237594" y="1966202"/>
            <a:ext cx="8980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lead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117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526488"/>
              </p:ext>
            </p:extLst>
          </p:nvPr>
        </p:nvGraphicFramePr>
        <p:xfrm>
          <a:off x="496390" y="922352"/>
          <a:ext cx="11197634" cy="2125155"/>
        </p:xfrm>
        <a:graphic>
          <a:graphicData uri="http://schemas.openxmlformats.org/drawingml/2006/table">
            <a:tbl>
              <a:tblPr firstRow="1" firstCol="1" bandRow="1"/>
              <a:tblGrid>
                <a:gridCol w="1422352">
                  <a:extLst>
                    <a:ext uri="{9D8B030D-6E8A-4147-A177-3AD203B41FA5}">
                      <a16:colId xmlns:a16="http://schemas.microsoft.com/office/drawing/2014/main" val="2100243770"/>
                    </a:ext>
                  </a:extLst>
                </a:gridCol>
                <a:gridCol w="9775282">
                  <a:extLst>
                    <a:ext uri="{9D8B030D-6E8A-4147-A177-3AD203B41FA5}">
                      <a16:colId xmlns:a16="http://schemas.microsoft.com/office/drawing/2014/main" val="169168348"/>
                    </a:ext>
                  </a:extLst>
                </a:gridCol>
              </a:tblGrid>
              <a:tr h="130384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Title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TV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Media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59717"/>
                  </a:ext>
                </a:extLst>
              </a:tr>
              <a:tr h="11314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Conclusion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media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becoming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popular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Unlike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traditional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TVs,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TVs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limited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Moreover,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better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interactivity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express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opinions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2821173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3477406" y="2031219"/>
            <a:ext cx="17331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</a:t>
            </a:r>
            <a:r>
              <a:rPr lang="en-US" altLang="zh-CN" sz="2400" dirty="0" smtClean="0"/>
              <a:t>advantages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3134975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“Different from traditional TVs, which require us to be at home to watch, video websites can be seen anytime and anywhere...”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和传统电视不同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新媒体可以随时随地供人们观看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所以这是相对于电视的优势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advantage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优势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后加可数名词复数。故填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advantages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61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639</Words>
  <Application>Microsoft Office PowerPoint</Application>
  <PresentationFormat>自定义</PresentationFormat>
  <Paragraphs>31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444</cp:revision>
  <dcterms:created xsi:type="dcterms:W3CDTF">2020-11-06T05:24:00Z</dcterms:created>
  <dcterms:modified xsi:type="dcterms:W3CDTF">2025-09-17T03:10:39Z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